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Funnel Sans" panose="020B0604020202020204" charset="0"/>
      <p:regular r:id="rId13"/>
    </p:embeddedFont>
    <p:embeddedFont>
      <p:font typeface="Mona Sans Semi Bold" panose="020B0604020202020204" charset="0"/>
      <p:regular r:id="rId14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108" y="-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4694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5431869"/>
            <a:ext cx="8806945" cy="49539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1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HACKATHON JO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57055"/>
            <a:ext cx="130428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FFB3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Prédiction des Médailles Olympiques par Intelligence Artificielle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43186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Machine Learning | Deep Learning | Full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Marwan GHRAIRI &amp; Khalil JAOUANI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58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Novembre 2025</a:t>
            </a:r>
            <a:endParaRPr lang="en-US" sz="1750" dirty="0"/>
          </a:p>
        </p:txBody>
      </p:sp>
      <p:pic>
        <p:nvPicPr>
          <p:cNvPr id="1026" name="Picture 2" descr="logo centre">
            <a:extLst>
              <a:ext uri="{FF2B5EF4-FFF2-40B4-BE49-F238E27FC236}">
                <a16:creationId xmlns:a16="http://schemas.microsoft.com/office/drawing/2014/main" id="{38531634-C8DE-F2FF-CC77-98723510F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7165" y="6415068"/>
            <a:ext cx="1146737" cy="1146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25" y="650319"/>
            <a:ext cx="333410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✅</a:t>
            </a:r>
            <a:r>
              <a:rPr lang="en-US" sz="2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Conclusion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725" y="1282303"/>
            <a:ext cx="12091273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Objectif atteint : Système de prédiction IA opérationnel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66725" y="2057400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0113" y="2100739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Pipeline complet Data → IA → Web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7398544" y="2057400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31931" y="2100739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DNN en production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66725" y="2624137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0113" y="2667476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Interface moderne et responsive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398544" y="2624137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31931" y="2667476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Code versionné sur GitHub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66725" y="3140873"/>
            <a:ext cx="13696950" cy="24289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66725" y="336518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66725" y="3815239"/>
            <a:ext cx="136969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Outil d'aide à la décision pour analystes sportifs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466725" y="4239578"/>
            <a:ext cx="136969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Visualisations interactives pour le grand public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466725" y="4730595"/>
            <a:ext cx="13696950" cy="24289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466725" y="4954905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Contact &amp; Liens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66725" y="5404961"/>
            <a:ext cx="1369695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📁</a:t>
            </a: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github.com/marwanG12/HACKATHON_JO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66725" y="5775960"/>
            <a:ext cx="1369695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✉️</a:t>
            </a: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contact@olympics-prediction.com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66725" y="6196965"/>
            <a:ext cx="7941707" cy="833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550"/>
              </a:lnSpc>
              <a:buNone/>
            </a:pPr>
            <a:r>
              <a:rPr lang="en-US" sz="5250" dirty="0">
                <a:solidFill>
                  <a:srgbClr val="FFB3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Merci de votre attention !</a:t>
            </a:r>
            <a:endParaRPr lang="en-US" sz="5250" dirty="0"/>
          </a:p>
        </p:txBody>
      </p:sp>
      <p:sp>
        <p:nvSpPr>
          <p:cNvPr id="21" name="Text 19"/>
          <p:cNvSpPr/>
          <p:nvPr/>
        </p:nvSpPr>
        <p:spPr>
          <a:xfrm>
            <a:off x="466725" y="7230547"/>
            <a:ext cx="321635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Questions / Réponses </a:t>
            </a: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🙋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996" y="581620"/>
            <a:ext cx="7418427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🎯</a:t>
            </a: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Contexte &amp; Problématique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996" y="1772841"/>
            <a:ext cx="3116104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6996" y="2369939"/>
            <a:ext cx="770310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🏅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996" y="2896910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Les Jeux Olympiques : 125+ ans d'histoire (1896-2022)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996" y="3301960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Données massives : millions de résultats, 200+ pays, 50+ disciplines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996" y="3707011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Évolution des performances sportives mondiales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6996" y="4273034"/>
            <a:ext cx="7703106" cy="1941909"/>
          </a:xfrm>
          <a:prstGeom prst="roundRect">
            <a:avLst>
              <a:gd name="adj" fmla="val 4493"/>
            </a:avLst>
          </a:prstGeom>
          <a:solidFill>
            <a:srgbClr val="D4D6DE"/>
          </a:solidFill>
          <a:ln/>
        </p:spPr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641" y="4564380"/>
            <a:ext cx="324564" cy="25967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66850" y="453259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Problématique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66850" y="5064800"/>
            <a:ext cx="675560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❓ Comment prédire les performances futures des pays aux JO ?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66850" y="5591770"/>
            <a:ext cx="67556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Quels pays domineront les prochaines éditions ?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996" y="6448544"/>
            <a:ext cx="3116104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Objectif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26996" y="7045643"/>
            <a:ext cx="7703106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r>
              <a:rPr lang="en-US" sz="2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r>
              <a:rPr lang="en-US" sz="2000" b="1" dirty="0">
                <a:solidFill>
                  <a:srgbClr val="FFB3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Créer un système de prédiction IA + interface web interactive</a:t>
            </a:r>
            <a:endParaRPr lang="en-US" sz="200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4451" y="1863685"/>
            <a:ext cx="4966454" cy="496645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944451" y="7063740"/>
            <a:ext cx="496645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Évolution des médailles par pays (1896-2022)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74107"/>
            <a:ext cx="7765613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📊</a:t>
            </a: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Données &amp; Architecture Technique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813" y="109132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Sources de données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7813" y="1667828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6168" y="184618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JSON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76168" y="2215515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Athletes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76168" y="2591276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🏃‍♂️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400568" y="1667828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78923" y="184618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XML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78923" y="2215515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Hosts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78923" y="2591276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🌍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7813" y="3213735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6168" y="3392091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HTML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76168" y="3761423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76168" y="4137184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📋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400568" y="3213735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78923" y="3392091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XLSX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78923" y="3761423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Medals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78923" y="4137184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🥇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97813" y="4845129"/>
            <a:ext cx="259127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Stack Technologique</a:t>
            </a:r>
            <a:endParaRPr lang="en-US" sz="2000" dirty="0"/>
          </a:p>
        </p:txBody>
      </p:sp>
      <p:pic>
        <p:nvPicPr>
          <p:cNvPr id="2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13" y="5421630"/>
            <a:ext cx="4478179" cy="6833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68548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FRONT-END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68548" y="6644997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+ TypeScript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68548" y="6978134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Chart.js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768548" y="7311271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 moderne</a:t>
            </a:r>
            <a:endParaRPr lang="en-US" sz="1300" dirty="0"/>
          </a:p>
        </p:txBody>
      </p:sp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992" y="5421630"/>
            <a:ext cx="4478298" cy="6833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246727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BACK-END</a:t>
            </a:r>
            <a:endParaRPr lang="en-US" sz="1650" dirty="0"/>
          </a:p>
        </p:txBody>
      </p:sp>
      <p:sp>
        <p:nvSpPr>
          <p:cNvPr id="28" name="Text 24"/>
          <p:cNvSpPr/>
          <p:nvPr/>
        </p:nvSpPr>
        <p:spPr>
          <a:xfrm>
            <a:off x="5246727" y="664499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API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5246727" y="6978134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</a:t>
            </a:r>
            <a:endParaRPr lang="en-US" sz="1300" dirty="0"/>
          </a:p>
        </p:txBody>
      </p:sp>
      <p:sp>
        <p:nvSpPr>
          <p:cNvPr id="30" name="Text 26"/>
          <p:cNvSpPr/>
          <p:nvPr/>
        </p:nvSpPr>
        <p:spPr>
          <a:xfrm>
            <a:off x="5246727" y="7311271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</a:t>
            </a:r>
            <a:endParaRPr lang="en-US" sz="1300" dirty="0"/>
          </a:p>
        </p:txBody>
      </p:sp>
      <p:pic>
        <p:nvPicPr>
          <p:cNvPr id="3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4289" y="5421630"/>
            <a:ext cx="4478298" cy="683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9725025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DATA/IA</a:t>
            </a:r>
            <a:endParaRPr lang="en-US" sz="1650" dirty="0"/>
          </a:p>
        </p:txBody>
      </p:sp>
      <p:sp>
        <p:nvSpPr>
          <p:cNvPr id="33" name="Text 28"/>
          <p:cNvSpPr/>
          <p:nvPr/>
        </p:nvSpPr>
        <p:spPr>
          <a:xfrm>
            <a:off x="9725025" y="664499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Apache Spark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9725025" y="6978134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Keras/TensorFlow</a:t>
            </a:r>
            <a:endParaRPr lang="en-US" sz="1300" dirty="0"/>
          </a:p>
        </p:txBody>
      </p:sp>
      <p:sp>
        <p:nvSpPr>
          <p:cNvPr id="35" name="Text 30"/>
          <p:cNvSpPr/>
          <p:nvPr/>
        </p:nvSpPr>
        <p:spPr>
          <a:xfrm>
            <a:off x="9725025" y="7311271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Scikit-learn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795814"/>
            <a:ext cx="6615708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🤖</a:t>
            </a: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Modèles d'IA Développés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2200" y="1937623"/>
            <a:ext cx="2822138" cy="844629"/>
          </a:xfrm>
          <a:prstGeom prst="roundRect">
            <a:avLst>
              <a:gd name="adj" fmla="val 9744"/>
            </a:avLst>
          </a:prstGeom>
          <a:solidFill>
            <a:srgbClr val="D4D6D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058" y="2211943"/>
            <a:ext cx="306110" cy="244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0025" y="2182416"/>
            <a:ext cx="19284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BASELINE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72200" y="3002637"/>
            <a:ext cx="282213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Linear Regression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172200" y="3565922"/>
            <a:ext cx="2822138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📈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172200" y="4141708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Caractéristiques :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172200" y="4631531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de référence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172200" y="5013603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Simple et rapide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172200" y="5395674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Entraîné sur 5+ features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172200" y="5777746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: Baseline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479875" y="1937623"/>
            <a:ext cx="4472226" cy="852249"/>
          </a:xfrm>
          <a:prstGeom prst="roundRect">
            <a:avLst>
              <a:gd name="adj" fmla="val 9657"/>
            </a:avLst>
          </a:prstGeom>
          <a:solidFill>
            <a:srgbClr val="D4D6DE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5733" y="2211943"/>
            <a:ext cx="306110" cy="2449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77701" y="2182416"/>
            <a:ext cx="24494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PRODUCTION ⭐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479875" y="3010257"/>
            <a:ext cx="3969901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Deep Neural Network (DNN)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479875" y="3573542"/>
            <a:ext cx="4472226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🧠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479875" y="4149328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Caractéristiques :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479875" y="4639151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Réseau de neurones profond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9479875" y="5021223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Architecture : Dense + Dropout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9479875" y="5403294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Activation : ReLU + Softmax</a:t>
            </a:r>
            <a:endParaRPr lang="en-US" sz="1500" dirty="0"/>
          </a:p>
        </p:txBody>
      </p:sp>
      <p:sp>
        <p:nvSpPr>
          <p:cNvPr id="23" name="Text 18"/>
          <p:cNvSpPr/>
          <p:nvPr/>
        </p:nvSpPr>
        <p:spPr>
          <a:xfrm>
            <a:off x="9479875" y="5785366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Optimizer : Adam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479875" y="6167438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B3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Meilleure précision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6172200" y="6867818"/>
            <a:ext cx="7772400" cy="32028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6172200" y="7120176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DNN déployé en production (.h5 + scaler.pkl)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7709"/>
            <a:ext cx="9998273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💻</a:t>
            </a: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Interface Web - Pages Principales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29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Stack : React + TypeScript | Design responsive | UX/UI moderne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d'accueil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Accueil - Design moderne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Données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Tableaux interactifs + Pagination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Visualisations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Charts dynamiques - Top 10 pays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141" y="468868"/>
            <a:ext cx="7191732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🔮</a:t>
            </a: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Prédiction en Direct - Démo Live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3141" y="1092637"/>
            <a:ext cx="283297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Workflow de prédiction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083141" y="1668066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083141" y="1935004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7" name="Text 4"/>
          <p:cNvSpPr/>
          <p:nvPr/>
        </p:nvSpPr>
        <p:spPr>
          <a:xfrm>
            <a:off x="6083141" y="2065973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Saisie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83141" y="2434590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Pays, Discipline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83141" y="3005733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3141" y="3272671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1" name="Text 8"/>
          <p:cNvSpPr/>
          <p:nvPr/>
        </p:nvSpPr>
        <p:spPr>
          <a:xfrm>
            <a:off x="6083141" y="3403640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Envoi API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83141" y="3772257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Backend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083141" y="4343400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83141" y="4610338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083141" y="4741307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Modèle DNN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83141" y="5109924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Prédiction IA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83141" y="5681067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83141" y="5948005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9" name="Text 16"/>
          <p:cNvSpPr/>
          <p:nvPr/>
        </p:nvSpPr>
        <p:spPr>
          <a:xfrm>
            <a:off x="6083141" y="6078974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Résultat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83141" y="6447592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Médaille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083141" y="7040047"/>
            <a:ext cx="7950518" cy="724495"/>
          </a:xfrm>
          <a:prstGeom prst="roundRect">
            <a:avLst>
              <a:gd name="adj" fmla="val 9885"/>
            </a:avLst>
          </a:prstGeom>
          <a:solidFill>
            <a:srgbClr val="D4D6DE"/>
          </a:solidFill>
          <a:ln/>
        </p:spPr>
      </p:sp>
      <p:pic>
        <p:nvPicPr>
          <p:cNvPr id="2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3639" y="7294483"/>
            <a:ext cx="213122" cy="170497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6637258" y="7253168"/>
            <a:ext cx="722590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Exemple :</a:t>
            </a: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France, Judo, 2028 → 🥇 OR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8010049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🔄</a:t>
            </a:r>
            <a:r>
              <a:rPr lang="en-US" sz="2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Pipeline Complet - De la Donnée à la Prédiction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3" y="1070610"/>
            <a:ext cx="39909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7744" y="1203603"/>
            <a:ext cx="2274451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📥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COLLECTE DE DONNÉES</a:t>
            </a:r>
            <a:endParaRPr lang="en-US" sz="1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2" y="2001917"/>
            <a:ext cx="399098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7293" y="2134910"/>
            <a:ext cx="256329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🧹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NETTOYAGE (Apache Spark)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197293" y="2430185"/>
            <a:ext cx="1296745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JSON + XML + HTML + XLSX → CSV normalisé</a:t>
            </a:r>
            <a:endParaRPr lang="en-US" sz="10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1" y="2933224"/>
            <a:ext cx="399098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96841" y="3066217"/>
            <a:ext cx="2452449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🔬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ENTRAÎNEMENT MODÈLES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1396841" y="3361492"/>
            <a:ext cx="1276790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Jupyter Notebooks : ML + DL</a:t>
            </a:r>
            <a:endParaRPr lang="en-US" sz="10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19" y="3864531"/>
            <a:ext cx="399098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6509" y="3997523"/>
            <a:ext cx="217717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💾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SAUVEGARDE MODÈLE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1596509" y="4292798"/>
            <a:ext cx="1256823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olympic_medals_dnn.h5 + scaler.pkl</a:t>
            </a:r>
            <a:endParaRPr lang="en-US" sz="10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1" y="4795838"/>
            <a:ext cx="399098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96841" y="4928830"/>
            <a:ext cx="16633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DÉPLOIEMENT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1396841" y="5224105"/>
            <a:ext cx="1276790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API + PostgreSQL</a:t>
            </a:r>
            <a:endParaRPr lang="en-US" sz="1000" dirty="0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202" y="5727144"/>
            <a:ext cx="399098" cy="11430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97293" y="5860137"/>
            <a:ext cx="16633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🌐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INTERFACE WEB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1197293" y="6155412"/>
            <a:ext cx="1296745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- Visualisations + Prédictions</a:t>
            </a:r>
            <a:endParaRPr lang="en-US" sz="10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53" y="6658451"/>
            <a:ext cx="399098" cy="11430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97744" y="6791444"/>
            <a:ext cx="18538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👤</a:t>
            </a: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UTILISATEUR FINAL</a:t>
            </a:r>
            <a:endParaRPr lang="en-US" sz="1300" dirty="0"/>
          </a:p>
        </p:txBody>
      </p:sp>
      <p:sp>
        <p:nvSpPr>
          <p:cNvPr id="22" name="Text 13"/>
          <p:cNvSpPr/>
          <p:nvPr/>
        </p:nvSpPr>
        <p:spPr>
          <a:xfrm>
            <a:off x="465653" y="7606427"/>
            <a:ext cx="1369909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Pipeline complet : ~2 semaines de développement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532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596" y="455414"/>
            <a:ext cx="5864185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📈</a:t>
            </a: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Résultats &amp; Performances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79596" y="1402199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Métriques Clés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79596" y="1981676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3M+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1143476" y="2735104"/>
            <a:ext cx="266247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Lignes de données traitées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9596" y="3159443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79596" y="3845957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85%+</a:t>
            </a:r>
            <a:endParaRPr lang="en-US" sz="4300" dirty="0"/>
          </a:p>
        </p:txBody>
      </p:sp>
      <p:sp>
        <p:nvSpPr>
          <p:cNvPr id="9" name="Text 6"/>
          <p:cNvSpPr/>
          <p:nvPr/>
        </p:nvSpPr>
        <p:spPr>
          <a:xfrm>
            <a:off x="1187648" y="4599384"/>
            <a:ext cx="257413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Accuracy du modèle DNN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9596" y="5023723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79596" y="5710238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4300" dirty="0"/>
          </a:p>
        </p:txBody>
      </p:sp>
      <p:sp>
        <p:nvSpPr>
          <p:cNvPr id="12" name="Text 9"/>
          <p:cNvSpPr/>
          <p:nvPr/>
        </p:nvSpPr>
        <p:spPr>
          <a:xfrm>
            <a:off x="978694" y="6463665"/>
            <a:ext cx="299204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Sources de données intégrées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9596" y="6888004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🗂️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781669" y="1402199"/>
            <a:ext cx="248423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💡</a:t>
            </a: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Insights Clés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781669" y="1893570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USA et Chine dominent les prédictions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4781669" y="2216348"/>
            <a:ext cx="379035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Disciplines aquatiques : plus de médailles prédites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781669" y="2804041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Corrélation forte : historique → futur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4781669" y="3126819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DNN surperforme ML de 12%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579596" y="7532965"/>
            <a:ext cx="798480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Courbe de loss du modèle DNN (Training vs Validation)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811"/>
            <a:ext cx="9722168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Défis Rencontrés &amp; Perspectives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3426"/>
            <a:ext cx="3402330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⚠️</a:t>
            </a: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Défis Techniques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183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🔧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Nettoyage de données multi-formats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820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⚖️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Déséquilibre des classes (médailles rares)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8027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🔍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Optimisation hyperparamètres DNN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67845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🔗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Intégration Front/Back/IA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43426"/>
            <a:ext cx="414337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🔮</a:t>
            </a: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Améliorations Futures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3183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Prédictions quantitatives (nombre exact)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76820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🌍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Features économiques/climatiques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18027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Modèles spécialisés par discipline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67845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☁️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Déploiement cloud (AWS/Azure)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17663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📱</a:t>
            </a: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Application mobile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822633"/>
            <a:ext cx="13042821" cy="1062038"/>
          </a:xfrm>
          <a:prstGeom prst="roundRect">
            <a:avLst>
              <a:gd name="adj" fmla="val 8970"/>
            </a:avLst>
          </a:prstGeom>
          <a:solidFill>
            <a:srgbClr val="D4D6DE"/>
          </a:solidFill>
          <a:ln/>
        </p:spPr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4" y="6185654"/>
            <a:ext cx="354330" cy="28348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601748" y="6106120"/>
            <a:ext cx="1200804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🎓 </a:t>
            </a:r>
            <a:r>
              <a:rPr lang="en-US" sz="22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Compétences acquises :</a:t>
            </a:r>
            <a:r>
              <a:rPr lang="en-US" sz="2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Data Science | Deep Learning | Full Stack | DevOps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607</Words>
  <Application>Microsoft Office PowerPoint</Application>
  <PresentationFormat>Personnalisé</PresentationFormat>
  <Paragraphs>154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5" baseType="lpstr">
      <vt:lpstr>Mona Sans Semi Bold</vt:lpstr>
      <vt:lpstr>Arial</vt:lpstr>
      <vt:lpstr>Funnel Sans</vt:lpstr>
      <vt:lpstr>Mona Sans Light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Marwan Ghrairi</cp:lastModifiedBy>
  <cp:revision>3</cp:revision>
  <dcterms:created xsi:type="dcterms:W3CDTF">2025-11-06T11:19:12Z</dcterms:created>
  <dcterms:modified xsi:type="dcterms:W3CDTF">2025-11-07T08:07:14Z</dcterms:modified>
</cp:coreProperties>
</file>